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FC6410-C8C0-48D6-86D7-84D2107DAAA9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0F3128-D98E-4064-BD73-D41211B44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Purpose of Today’s Presentation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mtClean="0"/>
              <a:t> Background on the Korean War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mtClean="0"/>
              <a:t> Discussion of The War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mtClean="0"/>
              <a:t> Outcome of the War  - In Perspective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mtClean="0"/>
              <a:t> Veteran Experiences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97BB7A-6789-48D2-BF04-B486026431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tint val="75000"/>
                  </a:schemeClr>
                </a:solidFill>
              </a:rPr>
              <a:t>Background of the Korean War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</a:rPr>
              <a:t> The Neighbors (whales) 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Japan –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China – Russia / USSR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</a:rPr>
              <a:t> Korea  (the shrimp)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</a:rPr>
              <a:t> Hermit Kingdom</a:t>
            </a:r>
            <a:endParaRPr lang="en-US" sz="1600" dirty="0">
              <a:solidFill>
                <a:schemeClr val="tx1">
                  <a:tint val="75000"/>
                </a:schemeClr>
              </a:solidFill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</a:rPr>
              <a:t> Ceded to Japan 1905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</a:rPr>
              <a:t> Japanese Annexation 1910-1945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</a:rPr>
              <a:t> Part of the Japanese Empire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</a:rPr>
              <a:t> Brutal Colonial Experience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</a:rPr>
              <a:t> Workers, Troops &amp; Natural           Resources for Japan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6547F4-038B-4EA5-BD1A-A7ECA8DECA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1600" smtClean="0"/>
              <a:t>Background of the Korean War (cont.)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 smtClean="0"/>
              <a:t> End of World War II – Aug 15, 1945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mtClean="0"/>
              <a:t> Allied Occupation of Japanese areas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mtClean="0"/>
              <a:t> Yalta Agreement was basis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mtClean="0"/>
              <a:t> No real plan or understanding of Korea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mtClean="0"/>
              <a:t> 38</a:t>
            </a:r>
            <a:r>
              <a:rPr lang="en-US" baseline="30000" smtClean="0"/>
              <a:t>th</a:t>
            </a:r>
            <a:r>
              <a:rPr lang="en-US" smtClean="0"/>
              <a:t> Parallel was dividing line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 smtClean="0"/>
              <a:t> Soviets – Northern half of Korea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 smtClean="0"/>
              <a:t> American – Southern half of Korea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 smtClean="0"/>
              <a:t> Soviets and Americans withdraw 1948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1400" smtClean="0"/>
              <a:t> </a:t>
            </a:r>
            <a:r>
              <a:rPr lang="en-US" sz="1100" smtClean="0"/>
              <a:t>Democratic People's Republic of Korea (DPRK) – North Korea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1100" smtClean="0"/>
              <a:t>  Republic of Korea (ROK) – South Korea; 15 Aug. 1948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 smtClean="0"/>
              <a:t> Border Skirmishes, “Rice Raids” and political instability</a:t>
            </a:r>
          </a:p>
          <a:p>
            <a:pPr>
              <a:spcBef>
                <a:spcPct val="0"/>
              </a:spcBef>
            </a:pPr>
            <a:endParaRPr lang="en-US" sz="60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E96-8311-45BA-97DF-3FE7E76599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1600" smtClean="0"/>
              <a:t>Background of the Korean War (cont.)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 smtClean="0"/>
              <a:t> End of World War II – Aug 15, 1945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mtClean="0"/>
              <a:t> Allied Occupation of Japanese areas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mtClean="0"/>
              <a:t> Yalta Agreement was basis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mtClean="0"/>
              <a:t> No real plan or understanding of Korea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mtClean="0"/>
              <a:t> 38</a:t>
            </a:r>
            <a:r>
              <a:rPr lang="en-US" baseline="30000" smtClean="0"/>
              <a:t>th</a:t>
            </a:r>
            <a:r>
              <a:rPr lang="en-US" smtClean="0"/>
              <a:t> Parallel was dividing line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 smtClean="0"/>
              <a:t> Soviets – Northern half of Korea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 smtClean="0"/>
              <a:t> American – Southern half of Korea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 smtClean="0"/>
              <a:t> Soviets and Americans withdraw 1948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1400" smtClean="0"/>
              <a:t> </a:t>
            </a:r>
            <a:r>
              <a:rPr lang="en-US" sz="1100" smtClean="0"/>
              <a:t>Democratic People's Republic of Korea (DPRK) – North Korea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1100" smtClean="0"/>
              <a:t>  Republic of Korea (ROK) – South Korea; 15 Aug. 1948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 smtClean="0"/>
              <a:t> Border Skirmishes, “Rice Raids” and political instability</a:t>
            </a:r>
          </a:p>
          <a:p>
            <a:pPr>
              <a:spcBef>
                <a:spcPct val="0"/>
              </a:spcBef>
            </a:pPr>
            <a:endParaRPr lang="en-US" sz="60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B71DD9-6F1C-41E7-A868-2BF03F9D50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WNM_HiRe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324600"/>
            <a:ext cx="11874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027F-964D-469D-BD83-C0CBB3A9D35F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61243-BF74-4205-941A-142DB0BEE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4C41-439B-4486-9C12-293D0AD75D59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E551-E052-4A2E-9C4C-761048E18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56BA-9DBE-4E83-A5C4-B396F6A5DD31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E606-218A-473A-B0A8-CCF13F3B1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CCEC-ECE6-4306-93C5-8A47930E3976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B284-D0F6-4D75-9F2F-5B2059156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CAEE-A80B-426C-A169-04F4EEFA80ED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A714C-C15E-4C2B-B1C6-AC0E4BC60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4D53-AC69-4B42-A31F-776D8B639D24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9952-0914-4AE3-BE72-A30C3A49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A9DD-C021-452C-846F-D8E3C2A36A0B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E57F-EC3D-4C5A-BCA3-2D05D3A2C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C7D9-CF51-4C55-9649-902ABC7F5B91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0CA6-DD6A-4870-9EDB-62629097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62B0-7CD8-4B7A-A8A7-85B9AB0CAC99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EED5-B954-4D88-B520-5612C3BE2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4AC2-92F5-4DF3-8EDB-3703DFDE3085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129B-A84D-4B6D-A85D-98A5F501F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885C-F6C7-437C-B838-1FF7BC66F9FF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7ECF-DD1F-4288-85BA-1A078944E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1F4393-5716-4F13-9254-9F3FDC10D40B}" type="datetimeFigureOut">
              <a:rPr lang="en-US"/>
              <a:pPr>
                <a:defRPr/>
              </a:pPr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BECD00-3738-455E-B21C-189534C91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smtClean="0"/>
              <a:t>Introduction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7338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Purpose of Today’s Presentation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Background on the Korean War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Discussion of The War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Outcome of the War  - In Perspective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Veteran Experiences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339" name="Picture 2" descr="logo_kwva_ani_c_1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3962400"/>
            <a:ext cx="7391400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UN Operations –the “Hill Fights” begin Heartbreak Ridge,  the Punchbowl, Capitol Hill, The Hook, White Horse  Mountain ,  put pressure on CCF leaders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Operation Summit a US Marine infantry company transported by helicopters, captures a hilltop, establishing a combat outpost – 1</a:t>
            </a:r>
            <a:r>
              <a:rPr lang="en-US" sz="2000" baseline="30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st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use of helicopters for combat deployment  - Sept 13, 1951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Armistice Talks and Fighting grind on through 1953, with the talks at </a:t>
            </a:r>
            <a:r>
              <a:rPr lang="en-US" sz="20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Panmunjon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, between the  forces.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7652" name="Picture 2" descr="Photo: Heartbreak Ridge (National Archiv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"/>
            <a:ext cx="4762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990600"/>
            <a:ext cx="3962400" cy="3059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War of Attrition – King of the Hill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</a:rPr>
              <a:t> Fighting continues until June 13, 1951 – UN forces hold, pending Armistice Talks – skirmishes and patrol actions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</a:rPr>
              <a:t> CCF and NKPA use the Armistice for propaganda and to buy time to rearm and prepare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</a:rPr>
              <a:t>Communists quit talks in August 1951 over an “insult”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81400" y="990600"/>
            <a:ext cx="5410200" cy="30480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</a:rPr>
              <a:t>War of Attrition – Summer of 1953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CCF and UN Forces continue the “King of the Hill” fighting.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 and UN forces limit combat operations, balancing losses against gains. 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Armistice is stalled due to Prisoner of War Question and  Communist demands that all POWs are returned. 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US/UN will not forcibly  repatriate POWs who do not want to go to Communist China or North Korea.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8676" name="Picture 2" descr="Photo: Repatriation screening of Communist POWs. 1952 (National Archiv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605213"/>
            <a:ext cx="41148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Photo: 7th Infantry Division trenches, July 1953 (National Archiv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838200"/>
            <a:ext cx="27432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914400" y="3505200"/>
            <a:ext cx="2743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>
                <a:latin typeface="Calibri" pitchFamily="34" charset="0"/>
              </a:rPr>
              <a:t>7th Infantry Division trenches, July 1953 </a:t>
            </a:r>
          </a:p>
          <a:p>
            <a:r>
              <a:rPr lang="en-US" sz="1100">
                <a:latin typeface="Calibri" pitchFamily="34" charset="0"/>
              </a:rPr>
              <a:t>(National Archives)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4648200" y="6248400"/>
            <a:ext cx="3124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>
                <a:latin typeface="Calibri" pitchFamily="34" charset="0"/>
              </a:rPr>
              <a:t>Repatriation screening of Communist POWs. 1952</a:t>
            </a:r>
            <a:r>
              <a:rPr lang="en-US" sz="1100">
                <a:latin typeface="Calibri" pitchFamily="34" charset="0"/>
              </a:rPr>
              <a:t> </a:t>
            </a:r>
          </a:p>
          <a:p>
            <a:r>
              <a:rPr lang="en-US" sz="1100">
                <a:latin typeface="Calibri" pitchFamily="34" charset="0"/>
              </a:rPr>
              <a:t>(National Archives)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3962400"/>
            <a:ext cx="4343400" cy="27019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On June 13, 1953, Communist agree POWs terms – voluntary repatriation under control of neutral powers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CCF attacks to put pressure on UN and ROK forces Outposts Tom, Dick and Harry break CCF attacks; ROK Army punished at </a:t>
            </a:r>
            <a:r>
              <a:rPr lang="en-US" sz="16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Kumwah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July 27, 1953 – Armistice signed by CCF, NK, US &amp; UN representatives’ ROK refuses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Fighting ends and a Demilitarized Zone (DMZ) is created between the armies.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1066800"/>
            <a:ext cx="8077200" cy="495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Interesting aspects of the Korean War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A “limited” war in the context of the Cold War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First war where American troops were racially integrated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First “Jet War” involving air combat between jet fighters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First war where Helicopters were used in operations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Major advancements in Military Medicine – MASH – </a:t>
            </a:r>
            <a:r>
              <a:rPr lang="en-US" sz="2400" b="1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M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obile </a:t>
            </a:r>
            <a:r>
              <a:rPr lang="en-US" sz="2400" b="1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A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rmy </a:t>
            </a:r>
            <a:r>
              <a:rPr lang="en-US" sz="2400" b="1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S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urgical </a:t>
            </a:r>
            <a:r>
              <a:rPr lang="en-US" sz="2400" b="1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H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ospital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81400" y="457200"/>
            <a:ext cx="5410200" cy="30480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</a:rPr>
              <a:t>The Aftermath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The War ended with North Korea Communist and South Korea a democracy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Both countries suffered horrible costs – millions dead, homes, factories and infrastructure destroyed or damaged.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The UN successfully defended a member state and avoided a wider war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Cost billions of dollars, yet saved a people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3886200"/>
            <a:ext cx="4343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US:  36,700 dead; 97,000 wounded;         8,176 MIA, 7,245 POW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ROK: 137,899 dead, 450,000 wounded,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32,838 MIA or POW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UN Forces: 3,407 dead; 12,705 wounded;   1,796 MIA; 1,376 POW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NKPA:  215,000 dead; 303,000 wounded; 120,000 </a:t>
            </a:r>
            <a:r>
              <a:rPr lang="en-US" sz="1600" dirty="0">
                <a:latin typeface="+mn-lt"/>
              </a:rPr>
              <a:t>MIA or POW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CCF:  183,108 dead; 383,000 wounded;  25,621 MIA; 21,400 POW</a:t>
            </a:r>
          </a:p>
        </p:txBody>
      </p:sp>
      <p:pic>
        <p:nvPicPr>
          <p:cNvPr id="30725" name="Picture 2" descr="http://www.kmike.com/Appleman/jpg/Seoul_as_Seen_From_the_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31194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Post image for 7 Most Fascinating Asian Battle Si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200400"/>
            <a:ext cx="37338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81400" y="457200"/>
            <a:ext cx="5410200" cy="30480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</a:rPr>
              <a:t>The Aftermath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The War ended with North Korea Communist and South Korea a democracy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Both countries suffered horrible costs – millions dead, homes, factories and infrastructure destroyed or damaged.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The UN successfully defended a member state and avoided a wider war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Cost billions of dollars, yet saved a people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3886200"/>
            <a:ext cx="4343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US:  36,700 dead; 97,000 wounded;         8,176 MIA, 7,245 POW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ROK: 137,899 dead, 450,000 wounded,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32,838 MIA or POW</a:t>
            </a:r>
            <a:endParaRPr lang="en-US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UN Forces: 3,407 dead; 12,705 wounded;   1,796 MIA; 1,376 POW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NKPA:  215,000 dead; 303,000 wounded; 120,000 </a:t>
            </a:r>
            <a:r>
              <a:rPr lang="en-US" sz="1600" dirty="0">
                <a:latin typeface="+mn-lt"/>
              </a:rPr>
              <a:t>MIA or POW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CCF:  183,108 dead; 383,000 wounded;  25,621 MIA; 21,400 POW</a:t>
            </a:r>
          </a:p>
        </p:txBody>
      </p:sp>
      <p:pic>
        <p:nvPicPr>
          <p:cNvPr id="31749" name="Picture 2" descr="http://www.kmike.com/Appleman/jpg/Seoul_as_Seen_From_the_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31194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Post image for 7 Most Fascinating Asian Battle Si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200400"/>
            <a:ext cx="37338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1066800"/>
            <a:ext cx="8077200" cy="495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One Veteran’s Perspective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Where and When I served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What I carried and Wore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What I remember the best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What I think of Korea today?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What I hope comes out of my sharing my Korean War experience.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logo_kwva_ani_c_1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pic>
        <p:nvPicPr>
          <p:cNvPr id="16387" name="Picture 2" descr="A map of the Korean Peninsula and neighboring China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57200"/>
            <a:ext cx="31051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04800" y="1371600"/>
            <a:ext cx="64008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Background of the Korean War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The Neighbors (whales) 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Japan – China – Russia / USSR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Korea  (the shrimp)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Hermit Kingdom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Ceded to Japan 1905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Japanese Annexation 1910-1945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Part of the Japanese Empire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Brutal Colonial Experience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Workers, Troops &amp; Natural           Resources for Japan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logo_kwva_ani_c_1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1295400"/>
            <a:ext cx="83058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Background of the Korean War (cont.)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End of World War II – Aug 15, 1945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Allied Occupation of Japanese areas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Yalta Agreement was basis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Soviets – No</a:t>
            </a:r>
            <a:r>
              <a:rPr lang="en-US" sz="24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rthern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half of Korea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American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– Southern half of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Korea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Soviets and Americans withdraw 1948 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Democratic People's Republic of Korea </a:t>
            </a:r>
            <a:endParaRPr lang="en-US" sz="2000" dirty="0">
              <a:latin typeface="+mn-lt"/>
            </a:endParaRP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Republic of Korea (ROK) – South Korea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Border Skirmishes, “Rice Raids” and political instability from 1945 leading up to 1950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8436" name="Picture 5" descr="map_korea_589x795 (1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990600"/>
            <a:ext cx="29352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7010400" y="1524000"/>
            <a:ext cx="96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libri" pitchFamily="34" charset="0"/>
              </a:rPr>
              <a:t>Communist</a:t>
            </a:r>
          </a:p>
          <a:p>
            <a:r>
              <a:rPr lang="en-US" sz="1200" b="1">
                <a:solidFill>
                  <a:srgbClr val="C00000"/>
                </a:solidFill>
                <a:latin typeface="Calibri" pitchFamily="34" charset="0"/>
              </a:rPr>
              <a:t>North Korea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7315200" y="2971800"/>
            <a:ext cx="106680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  <a:latin typeface="Calibri" pitchFamily="34" charset="0"/>
              </a:rPr>
              <a:t>“Democratic”</a:t>
            </a:r>
          </a:p>
          <a:p>
            <a:r>
              <a:rPr lang="en-US" sz="1200" b="1">
                <a:solidFill>
                  <a:schemeClr val="accent1"/>
                </a:solidFill>
                <a:latin typeface="Calibri" pitchFamily="34" charset="0"/>
              </a:rPr>
              <a:t>South Korea</a:t>
            </a:r>
          </a:p>
        </p:txBody>
      </p:sp>
      <p:pic>
        <p:nvPicPr>
          <p:cNvPr id="18439" name="Picture 2" descr="http://trcs.wikispaces.com/file/view/ussr.gif/39359956/uss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209800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48-Sta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114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logo_kwva_ani_c_100x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1295400"/>
            <a:ext cx="8458200" cy="533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Background of the Korean War (cont.)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Korea In the Cold War </a:t>
            </a:r>
            <a:endParaRPr lang="en-US" sz="2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USSR puts Kim Il-Sung in power in NK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Stalin thinks ROK is “outside” US  sphere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Communists Win Civil War in China ‘49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Chinese – Soviet Relations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Americans want out of South Korea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Removes Combat Troops  in 1949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Korean Military Advisory Group - KMAG</a:t>
            </a:r>
          </a:p>
          <a:p>
            <a:pPr lvl="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500 advisors; limited weapons</a:t>
            </a:r>
          </a:p>
          <a:p>
            <a:pPr lvl="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no tanks, artillery or aircraft 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South Korean Constabulary protects borders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Border Skirmishes, “Rice Raids” and political instability from 1945 leading up to 1950</a:t>
            </a:r>
          </a:p>
        </p:txBody>
      </p:sp>
      <p:pic>
        <p:nvPicPr>
          <p:cNvPr id="20484" name="Picture 5" descr="map_korea_589x795 (1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3400"/>
            <a:ext cx="29352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7010400" y="990600"/>
            <a:ext cx="1093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Communist</a:t>
            </a:r>
          </a:p>
          <a:p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North Korea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7315200" y="2514600"/>
            <a:ext cx="1192213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Calibri" pitchFamily="34" charset="0"/>
              </a:rPr>
              <a:t>“Democratic”</a:t>
            </a:r>
          </a:p>
          <a:p>
            <a:r>
              <a:rPr lang="en-US" sz="1400" b="1">
                <a:solidFill>
                  <a:schemeClr val="accent1"/>
                </a:solidFill>
                <a:latin typeface="Calibri" pitchFamily="34" charset="0"/>
              </a:rPr>
              <a:t>South Korea</a:t>
            </a:r>
          </a:p>
        </p:txBody>
      </p:sp>
      <p:pic>
        <p:nvPicPr>
          <p:cNvPr id="20487" name="Picture 2" descr="http://trcs.wikispaces.com/file/view/ussr.gif/39359956/uss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524000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 descr="http://www.mapsofworld.com/images/world-countries-flags/united-states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657600"/>
            <a:ext cx="609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1295400"/>
            <a:ext cx="8077200" cy="495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Outbreak of Korean War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June 25, 1950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North Korean surprise attack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Russian-made T-34 Tanks, Artillery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Swept south quickly; captures Seoul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Birth of the ROK Army in war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American supports South Korea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Air, Naval and Ground forces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Task Force Smith – July 1950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ROK Army &amp; Americans withdraw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 Fighting retreat to “Pusan Perimeter”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NKPA stretched thin; hard fighting 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 and UK troops arrive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2532" name="Picture 7" descr="Korea June - Sept 19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7200"/>
            <a:ext cx="3089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1295400"/>
            <a:ext cx="8077200" cy="495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United Nations Responses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June 25, 1950 –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UN Resolution 82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: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determined </a:t>
            </a:r>
            <a:r>
              <a:rPr lang="en-US" sz="2200" dirty="0">
                <a:latin typeface="+mn-lt"/>
              </a:rPr>
              <a:t>that this action constituted a breach of the peace and called for the immediate cessation of </a:t>
            </a:r>
            <a:r>
              <a:rPr lang="en-US" sz="2200" dirty="0">
                <a:latin typeface="+mn-lt"/>
              </a:rPr>
              <a:t>hostilities, with the North Koreans withdrawing.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June 27, 1950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–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UN Resolution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83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: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observed </a:t>
            </a:r>
            <a:r>
              <a:rPr lang="en-US" sz="2200" dirty="0">
                <a:latin typeface="+mn-lt"/>
              </a:rPr>
              <a:t>North Korea's failure to comply with Security Council Resolution 82 and that urgent military measures were required to restore international peace and security.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July 7, 1950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–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UN Resolution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84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: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recommended </a:t>
            </a:r>
            <a:r>
              <a:rPr lang="en-US" sz="2200" dirty="0">
                <a:latin typeface="+mn-lt"/>
              </a:rPr>
              <a:t>that the members of the United Nations furnish such assistance to the Republic of Korea as may be necessary to repel the attack and restore peace and security to the </a:t>
            </a:r>
            <a:r>
              <a:rPr lang="en-US" sz="2200" dirty="0">
                <a:latin typeface="+mn-lt"/>
              </a:rPr>
              <a:t>area.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The Soviet Union was absent and did not vote; Communist China was not a UN member nation and had no standing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1447800"/>
            <a:ext cx="5486400" cy="495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Inchon and Breakout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Sept. 15, 1950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 troops land at Inchon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NKPA stretched thin and beaten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US, UK &amp; ROK troops surge north from Pusan Perimeter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NKPA collapses and retreats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Seoul liberated September 1950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ROK Army crossed 38</a:t>
            </a:r>
            <a:r>
              <a:rPr lang="en-US" sz="2400" baseline="30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th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Parallel Oct. 1, 1950; US/UN forces Oct. 7, 1950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Communist Chinese send indirect messages of concern over the “Korea question.”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The “Peoples’ Volunteer Army” formed from Chinese Communist Forces (CCF)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300,000 CCF troops march undetected into North Korea, beginning in Oct. 1950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US, UN and ROK troops advance to the </a:t>
            </a:r>
            <a:r>
              <a:rPr lang="en-US" sz="24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Yalu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River 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4580" name="Picture 5" descr="Korea Sept - Nov 19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60350"/>
            <a:ext cx="3179763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1295400"/>
            <a:ext cx="5638800" cy="495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Chinese Intervention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Nov. 3, 1950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North Korean Army beaten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US/UN/ROK forces near China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CCF masses 300,000 troops and attacks in very bitter winter weather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USMC / Army at </a:t>
            </a:r>
            <a:r>
              <a:rPr lang="en-US" sz="22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Chosin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Resevoir</a:t>
            </a:r>
            <a:r>
              <a:rPr lang="en-US" sz="2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a fighting retreat thru Dec. 1950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UN Forces retreat south; many losses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US 8</a:t>
            </a:r>
            <a:r>
              <a:rPr lang="en-US" sz="2400" baseline="30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th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Army CG Walker dies; Gen. Ridgeway takes over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Seoul evacuated by UN forces CCF &amp; NKPA occupy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Gen Ridgeway revitalizes US &amp; UN Forces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CCF and NKPA unable to push forward – supplies, ammunition and manpower limited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5604" name="Picture 5" descr="Korea Nov50 - Jan 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33400"/>
            <a:ext cx="29908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logo_kwva_ani_c_100x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3733800" cy="987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Tell America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1295400"/>
            <a:ext cx="5410200" cy="495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War of Attrition – the Long Fight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CCF and NKPA advance was stopped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UN Forces launch Operations Ripper and Killer – focus on destroying CCF / NKPA forces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Terrain and weather are harsh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Seoul liberated March 14-15 by ROK 1</a:t>
            </a:r>
            <a:r>
              <a:rPr lang="en-US" sz="2400" baseline="30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st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Division and US 3</a:t>
            </a:r>
            <a:r>
              <a:rPr lang="en-US" sz="2400" baseline="30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rd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Infantry Division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April 3, 1951, UN forces cross 38</a:t>
            </a:r>
            <a:r>
              <a:rPr lang="en-US" sz="2400" baseline="30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th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Parallel; MacArthur relieved, April 11; Ridgeway appointed UN Commander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UN Forces grind north, taking more terrain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July 10, 1951 Armistice Talks Begin at Kaesong, a  North Korean-controlled city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6628" name="Picture 7" descr="Korea Jan 51 July 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457200"/>
            <a:ext cx="30527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1409</Words>
  <Application>Microsoft Office PowerPoint</Application>
  <PresentationFormat>On-screen Show (4:3)</PresentationFormat>
  <Paragraphs>225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Berlin Sans FB Demi</vt:lpstr>
      <vt:lpstr>Office Theme</vt:lpstr>
      <vt:lpstr>Office Theme</vt:lpstr>
      <vt:lpstr>Introduction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DePaul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ryantis1</dc:creator>
  <cp:lastModifiedBy>Larry Kinard</cp:lastModifiedBy>
  <cp:revision>52</cp:revision>
  <dcterms:created xsi:type="dcterms:W3CDTF">2011-03-07T16:55:51Z</dcterms:created>
  <dcterms:modified xsi:type="dcterms:W3CDTF">2011-03-17T01:52:40Z</dcterms:modified>
</cp:coreProperties>
</file>